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5"/>
  </p:notesMasterIdLst>
  <p:handoutMasterIdLst>
    <p:handoutMasterId r:id="rId16"/>
  </p:handoutMasterIdLst>
  <p:sldIdLst>
    <p:sldId id="289" r:id="rId5"/>
    <p:sldId id="288" r:id="rId6"/>
    <p:sldId id="276" r:id="rId7"/>
    <p:sldId id="283" r:id="rId8"/>
    <p:sldId id="265" r:id="rId9"/>
    <p:sldId id="264" r:id="rId10"/>
    <p:sldId id="268" r:id="rId11"/>
    <p:sldId id="266" r:id="rId12"/>
    <p:sldId id="267"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9/8/2024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9/8/2024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5" r:id="rId16"/>
    <p:sldLayoutId id="2147483686" r:id="rId17"/>
    <p:sldLayoutId id="2147483688" r:id="rId18"/>
    <p:sldLayoutId id="2147483689" r:id="rId19"/>
    <p:sldLayoutId id="2147483690" r:id="rId20"/>
    <p:sldLayoutId id="2147483691" r:id="rId2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hyperlink" Target="https://github.com/trentlerma/groupthreeproject.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496443" y="764025"/>
            <a:ext cx="5597970" cy="6093976"/>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0" i="0" u="sng" strike="noStrike" dirty="0">
                <a:solidFill>
                  <a:srgbClr val="0097A7"/>
                </a:solidFill>
                <a:effectLst/>
                <a:hlinkClick r:id="rId5"/>
              </a:rPr>
              <a:t>https://github.com/trentlerma/groupthreeproject.git</a:t>
            </a:r>
            <a:endParaRPr lang="en-US" sz="1400" dirty="0"/>
          </a:p>
          <a:p>
            <a:pPr rtl="0">
              <a:spcBef>
                <a:spcPts val="1200"/>
              </a:spcBef>
              <a:spcAft>
                <a:spcPts val="1200"/>
              </a:spcAft>
            </a:pPr>
            <a:r>
              <a:rPr lang="en-US" sz="1400" b="1" i="0" u="none" strike="noStrike" dirty="0" err="1">
                <a:solidFill>
                  <a:srgbClr val="000000"/>
                </a:solidFill>
                <a:effectLst/>
              </a:rPr>
              <a:t>GitProject</a:t>
            </a:r>
            <a:r>
              <a:rPr lang="en-US" sz="1400" b="1" i="0" u="none" strike="noStrike" dirty="0">
                <a:solidFill>
                  <a:srgbClr val="000000"/>
                </a:solidFill>
                <a:effectLst/>
              </a:rPr>
              <a:t>: </a:t>
            </a:r>
            <a:r>
              <a:rPr lang="en-US" sz="1400" b="0" i="0" u="none" strike="noStrike" dirty="0">
                <a:solidFill>
                  <a:srgbClr val="000000"/>
                </a:solidFill>
                <a:effectLst/>
                <a:hlinkClick r:id="rId5"/>
              </a:rPr>
              <a:t>https://github.com/trentlerma/groupthreeproject.git</a:t>
            </a: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94663D7F-8F94-4130-8F6F-D8425E19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ACA524F-0019-4FDE-ADD8-1CA3D35A1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89111" y="6954"/>
            <a:ext cx="709684" cy="68440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B2A255-E82B-4AB2-A27E-2A9A250EFB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934" y="-6954"/>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house with a red door&#10;&#10;Description automatically generated">
            <a:extLst>
              <a:ext uri="{FF2B5EF4-FFF2-40B4-BE49-F238E27FC236}">
                <a16:creationId xmlns:a16="http://schemas.microsoft.com/office/drawing/2014/main" id="{C8C843E1-444C-E7F8-C321-0557D536C27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491" r="22491"/>
          <a:stretch>
            <a:fillRect/>
          </a:stretch>
        </p:blipFill>
        <p:spPr>
          <a:xfrm>
            <a:off x="9519027" y="6953"/>
            <a:ext cx="2651760" cy="6832687"/>
          </a:xfrm>
        </p:spPr>
      </p:pic>
      <p:sp>
        <p:nvSpPr>
          <p:cNvPr id="2" name="TextBox 1">
            <a:extLst>
              <a:ext uri="{FF2B5EF4-FFF2-40B4-BE49-F238E27FC236}">
                <a16:creationId xmlns:a16="http://schemas.microsoft.com/office/drawing/2014/main" id="{170196B7-3D69-D09D-D342-0FE07F377757}"/>
              </a:ext>
            </a:extLst>
          </p:cNvPr>
          <p:cNvSpPr txBox="1"/>
          <p:nvPr/>
        </p:nvSpPr>
        <p:spPr>
          <a:xfrm>
            <a:off x="713232" y="685800"/>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Approach</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Linear Regression, Random Forest, and Gradient Boosting.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015488" y="533400"/>
            <a:ext cx="9847584" cy="361427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7" name="TextBox 6">
            <a:extLst>
              <a:ext uri="{FF2B5EF4-FFF2-40B4-BE49-F238E27FC236}">
                <a16:creationId xmlns:a16="http://schemas.microsoft.com/office/drawing/2014/main" id="{0B49D458-50EC-2F54-6B09-57236B5E8C8A}"/>
              </a:ext>
            </a:extLst>
          </p:cNvPr>
          <p:cNvSpPr txBox="1"/>
          <p:nvPr/>
        </p:nvSpPr>
        <p:spPr>
          <a:xfrm>
            <a:off x="304704" y="161964"/>
            <a:ext cx="11558015" cy="6447919"/>
          </a:xfrm>
          <a:prstGeom prst="rect">
            <a:avLst/>
          </a:prstGeom>
          <a:noFill/>
        </p:spPr>
        <p:txBody>
          <a:bodyPr wrap="square" rtlCol="0">
            <a:spAutoFit/>
          </a:bodyPr>
          <a:lstStyle/>
          <a:p>
            <a:pPr algn="just"/>
            <a:r>
              <a:rPr lang="en-US" sz="1400" b="1" dirty="0"/>
              <a:t>Dataset</a:t>
            </a:r>
          </a:p>
          <a:p>
            <a:pPr algn="just"/>
            <a:endParaRPr lang="en-US" sz="1400" b="1" dirty="0"/>
          </a:p>
          <a:p>
            <a:pPr algn="just"/>
            <a:r>
              <a:rPr lang="en-US" sz="1200" dirty="0"/>
              <a:t>USA Real Estate Dataset features real estate listing across the United States, categorized by State and Zip code. </a:t>
            </a:r>
            <a:r>
              <a:rPr lang="en-US" sz="1200" b="0" dirty="0">
                <a:effectLst/>
              </a:rPr>
              <a:t>The original dataset, sourced from Kaggle, contained 2.2 million entries. We narrowed down the data by focusing exclusively on properties in Texas, resulting in a reduced dataset with 12 columns and 40,111 rows.</a:t>
            </a:r>
          </a:p>
          <a:p>
            <a:pPr algn="just"/>
            <a:endParaRPr lang="en-US" sz="1200" dirty="0"/>
          </a:p>
          <a:p>
            <a:pPr algn="just"/>
            <a:r>
              <a:rPr lang="en-US" sz="1400" b="1" dirty="0">
                <a:effectLst/>
              </a:rPr>
              <a:t>Data Exploration and Cleaning</a:t>
            </a:r>
          </a:p>
          <a:p>
            <a:pPr algn="just"/>
            <a:endParaRPr lang="en-US" sz="1400" b="1" dirty="0">
              <a:effectLst/>
            </a:endParaRPr>
          </a:p>
          <a:p>
            <a:pPr algn="just"/>
            <a:r>
              <a:rPr lang="en-US" sz="1200" b="0" dirty="0">
                <a:effectLst/>
              </a:rPr>
              <a:t>In the data exploration phase, we thoroughly examined the dataset to understand its structure, variable types, and key statistics. We utilized visualizations like histograms and scatter plots to identify patterns, relationships, and outliers in the data.</a:t>
            </a:r>
          </a:p>
          <a:p>
            <a:pPr algn="just"/>
            <a:br>
              <a:rPr lang="en-US" sz="1200" b="0" dirty="0">
                <a:effectLst/>
              </a:rPr>
            </a:br>
            <a:r>
              <a:rPr lang="en-US" sz="1200" b="0" dirty="0">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a:p>
            <a:pPr algn="just"/>
            <a:endParaRPr lang="en-US" sz="1200" dirty="0"/>
          </a:p>
          <a:p>
            <a:pPr algn="just"/>
            <a:r>
              <a:rPr lang="en-US" sz="1400" b="1" dirty="0">
                <a:effectLst/>
              </a:rPr>
              <a:t>Data Transformation</a:t>
            </a:r>
          </a:p>
          <a:p>
            <a:pPr algn="just"/>
            <a:endParaRPr lang="en-US" sz="1400" b="1" dirty="0">
              <a:effectLst/>
            </a:endParaRPr>
          </a:p>
          <a:p>
            <a:br>
              <a:rPr lang="en-US" sz="1100" b="0" dirty="0">
                <a:effectLst/>
              </a:rPr>
            </a:br>
            <a:endParaRPr lang="en-US" sz="1200"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400" b="1" dirty="0">
              <a:effectLst/>
            </a:endParaRPr>
          </a:p>
          <a:p>
            <a:pPr algn="just"/>
            <a:endParaRPr lang="en-US" sz="1400" b="1" dirty="0"/>
          </a:p>
          <a:p>
            <a:pPr algn="just"/>
            <a:endParaRPr lang="en-US" sz="1200" b="0" dirty="0">
              <a:effectLst/>
            </a:endParaRPr>
          </a:p>
          <a:p>
            <a:pPr algn="just"/>
            <a:endParaRPr lang="en-US" sz="1200" dirty="0"/>
          </a:p>
          <a:p>
            <a:pPr algn="just"/>
            <a:endParaRPr lang="en-US" sz="1200" b="0" dirty="0">
              <a:effectLst/>
            </a:endParaRPr>
          </a:p>
          <a:p>
            <a:pPr algn="just"/>
            <a:endParaRPr lang="en-US" sz="1400" b="1" dirty="0">
              <a:effectLst/>
            </a:endParaRPr>
          </a:p>
          <a:p>
            <a:endParaRPr lang="en-US" sz="1400" b="1" dirty="0"/>
          </a:p>
          <a:p>
            <a:endParaRPr lang="en-US" sz="1400" b="1" dirty="0">
              <a:effectLst/>
            </a:endParaRPr>
          </a:p>
          <a:p>
            <a:br>
              <a:rPr lang="en-US" sz="1200" b="0" dirty="0">
                <a:solidFill>
                  <a:srgbClr val="CCCCCC"/>
                </a:solidFill>
                <a:effectLst/>
              </a:rPr>
            </a:br>
            <a:endParaRPr lang="en-US" sz="1200" b="0" dirty="0">
              <a:solidFill>
                <a:srgbClr val="CCCCCC"/>
              </a:solidFill>
              <a:effectLst/>
            </a:endParaRPr>
          </a:p>
          <a:p>
            <a:endParaRPr lang="en-US" sz="1200" dirty="0"/>
          </a:p>
        </p:txBody>
      </p:sp>
      <p:sp>
        <p:nvSpPr>
          <p:cNvPr id="2" name="TextBox 1">
            <a:extLst>
              <a:ext uri="{FF2B5EF4-FFF2-40B4-BE49-F238E27FC236}">
                <a16:creationId xmlns:a16="http://schemas.microsoft.com/office/drawing/2014/main" id="{C4C09D90-DB9C-6824-DFC4-A4ED336FD488}"/>
              </a:ext>
            </a:extLst>
          </p:cNvPr>
          <p:cNvSpPr txBox="1"/>
          <p:nvPr/>
        </p:nvSpPr>
        <p:spPr>
          <a:xfrm>
            <a:off x="5611043" y="3098821"/>
            <a:ext cx="4007472" cy="1723549"/>
          </a:xfrm>
          <a:prstGeom prst="rect">
            <a:avLst/>
          </a:prstGeom>
          <a:noFill/>
        </p:spPr>
        <p:txBody>
          <a:bodyPr wrap="square" rtlCol="0">
            <a:spAutoFit/>
          </a:bodyPr>
          <a:lstStyle/>
          <a:p>
            <a:endParaRPr lang="en-US" sz="1100" b="0" dirty="0">
              <a:effectLst/>
            </a:endParaRPr>
          </a:p>
          <a:p>
            <a:r>
              <a:rPr lang="en-US" sz="1100" dirty="0">
                <a:effectLst/>
              </a:rPr>
              <a:t>2. Removed and convert rows and </a:t>
            </a:r>
            <a:r>
              <a:rPr lang="en-US" sz="1100" dirty="0" err="1">
                <a:effectLst/>
              </a:rPr>
              <a:t>datas</a:t>
            </a:r>
            <a:endParaRPr lang="en-US" sz="1100" dirty="0">
              <a:effectLst/>
            </a:endParaRPr>
          </a:p>
          <a:p>
            <a:pPr marL="628650" lvl="1" indent="-171450">
              <a:buFont typeface="Arial" panose="020B0604020202020204" pitchFamily="34" charset="0"/>
              <a:buChar char="•"/>
            </a:pPr>
            <a:r>
              <a:rPr lang="en-US" sz="1100" b="0" dirty="0">
                <a:effectLst/>
              </a:rPr>
              <a:t>Remove rows where '</a:t>
            </a:r>
            <a:r>
              <a:rPr lang="en-US" sz="1100" b="0" dirty="0" err="1">
                <a:effectLst/>
              </a:rPr>
              <a:t>house_size</a:t>
            </a:r>
            <a:r>
              <a:rPr lang="en-US" sz="1100" b="0" dirty="0">
                <a:effectLst/>
              </a:rPr>
              <a:t>' or 'price' is zero or </a:t>
            </a:r>
            <a:r>
              <a:rPr lang="en-US" sz="1100" b="0" dirty="0" err="1">
                <a:effectLst/>
              </a:rPr>
              <a:t>NaN</a:t>
            </a:r>
            <a:endParaRPr lang="en-US" sz="1100" b="0" dirty="0">
              <a:effectLst/>
            </a:endParaRPr>
          </a:p>
          <a:p>
            <a:pPr marL="628650" lvl="1" indent="-171450">
              <a:buFont typeface="Arial" panose="020B0604020202020204" pitchFamily="34" charset="0"/>
              <a:buChar char="•"/>
            </a:pPr>
            <a:r>
              <a:rPr lang="en-US" sz="1100" b="0" dirty="0">
                <a:effectLst/>
              </a:rPr>
              <a:t>Remove the specified columns from the </a:t>
            </a:r>
            <a:r>
              <a:rPr lang="en-US" sz="1100" b="0" dirty="0" err="1">
                <a:effectLst/>
              </a:rPr>
              <a:t>DataFrame</a:t>
            </a:r>
            <a:endParaRPr lang="en-US" sz="1100" b="0" dirty="0">
              <a:effectLst/>
            </a:endParaRPr>
          </a:p>
          <a:p>
            <a:pPr marL="628650" lvl="1" indent="-171450">
              <a:buFont typeface="Arial" panose="020B0604020202020204" pitchFamily="34" charset="0"/>
              <a:buChar char="•"/>
            </a:pPr>
            <a:r>
              <a:rPr lang="en-US" sz="1100" b="0" dirty="0">
                <a:effectLst/>
              </a:rPr>
              <a:t>Convert 'bed' and 'bath' to string, replacing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'price' and '</a:t>
            </a:r>
            <a:r>
              <a:rPr lang="en-US" sz="1100" b="0" dirty="0" err="1">
                <a:effectLst/>
              </a:rPr>
              <a:t>house_size</a:t>
            </a:r>
            <a:r>
              <a:rPr lang="en-US" sz="1100" b="0" dirty="0">
                <a:effectLst/>
              </a:rPr>
              <a:t>' to integers</a:t>
            </a:r>
          </a:p>
          <a:p>
            <a:pPr marL="628650" lvl="1" indent="-171450">
              <a:buFont typeface="Arial" panose="020B0604020202020204" pitchFamily="34" charset="0"/>
              <a:buChar char="•"/>
            </a:pPr>
            <a:r>
              <a:rPr lang="en-US" sz="1100" b="0" dirty="0">
                <a:effectLst/>
              </a:rPr>
              <a:t>Replace '</a:t>
            </a:r>
            <a:r>
              <a:rPr lang="en-US" sz="1100" b="0" dirty="0" err="1">
                <a:effectLst/>
              </a:rPr>
              <a:t>acre_lot</a:t>
            </a:r>
            <a:r>
              <a:rPr lang="en-US" sz="1100" b="0" dirty="0">
                <a:effectLst/>
              </a:rPr>
              <a:t>' and '</a:t>
            </a:r>
            <a:r>
              <a:rPr lang="en-US" sz="1100" b="0" dirty="0" err="1">
                <a:effectLst/>
              </a:rPr>
              <a:t>house_age_since_sold</a:t>
            </a:r>
            <a:r>
              <a:rPr lang="en-US" sz="1100" b="0" dirty="0">
                <a:effectLst/>
              </a:rPr>
              <a:t>'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a:t>
            </a:r>
            <a:r>
              <a:rPr lang="en-US" sz="1100" b="0" dirty="0" err="1">
                <a:effectLst/>
              </a:rPr>
              <a:t>zip_code</a:t>
            </a:r>
            <a:r>
              <a:rPr lang="en-US" sz="1100" b="0" dirty="0">
                <a:effectLst/>
              </a:rPr>
              <a:t>' to string, replacing </a:t>
            </a:r>
            <a:r>
              <a:rPr lang="en-US" sz="1100" b="0" dirty="0" err="1">
                <a:effectLst/>
              </a:rPr>
              <a:t>NaN</a:t>
            </a:r>
            <a:r>
              <a:rPr lang="en-US" sz="1100" b="0" dirty="0">
                <a:effectLst/>
              </a:rPr>
              <a:t> with '00000'</a:t>
            </a:r>
          </a:p>
          <a:p>
            <a:endParaRPr lang="en-US" dirty="0"/>
          </a:p>
        </p:txBody>
      </p:sp>
      <p:sp>
        <p:nvSpPr>
          <p:cNvPr id="4" name="TextBox 3">
            <a:extLst>
              <a:ext uri="{FF2B5EF4-FFF2-40B4-BE49-F238E27FC236}">
                <a16:creationId xmlns:a16="http://schemas.microsoft.com/office/drawing/2014/main" id="{03E6251A-F32C-ED30-447D-59F5E5855A27}"/>
              </a:ext>
            </a:extLst>
          </p:cNvPr>
          <p:cNvSpPr txBox="1"/>
          <p:nvPr/>
        </p:nvSpPr>
        <p:spPr>
          <a:xfrm>
            <a:off x="329281" y="3016843"/>
            <a:ext cx="5055410" cy="1723549"/>
          </a:xfrm>
          <a:prstGeom prst="rect">
            <a:avLst/>
          </a:prstGeom>
          <a:noFill/>
        </p:spPr>
        <p:txBody>
          <a:bodyPr wrap="square" rtlCol="0">
            <a:spAutoFit/>
          </a:bodyPr>
          <a:lstStyle/>
          <a:p>
            <a:r>
              <a:rPr lang="en-US" sz="1100" b="1" dirty="0">
                <a:effectLst/>
              </a:rPr>
              <a:t>Feature Engineering:</a:t>
            </a:r>
          </a:p>
          <a:p>
            <a:endParaRPr lang="en-US" sz="1100" b="1" dirty="0">
              <a:effectLst/>
            </a:endParaRPr>
          </a:p>
          <a:p>
            <a:r>
              <a:rPr lang="en-US" sz="1100" b="0" dirty="0">
                <a:effectLst/>
              </a:rPr>
              <a:t>1.  Create a new features that could capture important relationships: </a:t>
            </a:r>
          </a:p>
          <a:p>
            <a:pPr marL="628650" lvl="1" indent="-171450">
              <a:buFont typeface="Arial" panose="020B0604020202020204" pitchFamily="34" charset="0"/>
              <a:buChar char="•"/>
            </a:pPr>
            <a:r>
              <a:rPr lang="en-US" sz="1100" b="0" dirty="0">
                <a:effectLst/>
              </a:rPr>
              <a:t>We calculate the age of the house since it was last sold</a:t>
            </a:r>
          </a:p>
          <a:p>
            <a:pPr marL="628650" lvl="1" indent="-171450">
              <a:buFont typeface="Arial" panose="020B0604020202020204" pitchFamily="34" charset="0"/>
              <a:buChar char="•"/>
            </a:pPr>
            <a:r>
              <a:rPr lang="en-US" sz="1100" b="0" dirty="0">
                <a:effectLst/>
              </a:rPr>
              <a:t>Calculate average house value by zip code and round to integer</a:t>
            </a:r>
          </a:p>
          <a:p>
            <a:pPr marL="628650" lvl="1" indent="-171450">
              <a:buFont typeface="Arial" panose="020B0604020202020204" pitchFamily="34" charset="0"/>
              <a:buChar char="•"/>
            </a:pPr>
            <a:r>
              <a:rPr lang="en-US" sz="1100" b="0" dirty="0">
                <a:effectLst/>
              </a:rPr>
              <a:t>Calculate average price per square foot and round to integer</a:t>
            </a:r>
          </a:p>
          <a:p>
            <a:pPr marL="628650" lvl="1" indent="-171450">
              <a:buFont typeface="Arial" panose="020B0604020202020204" pitchFamily="34" charset="0"/>
              <a:buChar char="•"/>
            </a:pPr>
            <a:r>
              <a:rPr lang="en-US" sz="1100" b="0" dirty="0">
                <a:effectLst/>
              </a:rPr>
              <a:t>Calculate average price per square foot by zip code and round to integer</a:t>
            </a:r>
          </a:p>
          <a:p>
            <a:pPr marL="628650" lvl="1" indent="-171450">
              <a:buFont typeface="Arial" panose="020B0604020202020204" pitchFamily="34" charset="0"/>
              <a:buChar char="•"/>
            </a:pPr>
            <a:r>
              <a:rPr lang="en-US" sz="1100" b="0" dirty="0">
                <a:effectLst/>
              </a:rPr>
              <a:t>Create a new column '</a:t>
            </a:r>
            <a:r>
              <a:rPr lang="en-US" sz="1100" b="0" dirty="0" err="1">
                <a:effectLst/>
              </a:rPr>
              <a:t>zip_code_prefix</a:t>
            </a:r>
            <a:r>
              <a:rPr lang="en-US" sz="1100" b="0" dirty="0">
                <a:effectLst/>
              </a:rPr>
              <a:t>' for the first three characters of '</a:t>
            </a:r>
            <a:r>
              <a:rPr lang="en-US" sz="1100" b="0" dirty="0" err="1">
                <a:effectLst/>
              </a:rPr>
              <a:t>zip_code</a:t>
            </a:r>
            <a:r>
              <a:rPr lang="en-US" sz="1100" b="0" dirty="0">
                <a:effectLst/>
              </a:rPr>
              <a:t>'</a:t>
            </a:r>
          </a:p>
          <a:p>
            <a:endParaRPr lang="en-US" dirty="0"/>
          </a:p>
        </p:txBody>
      </p:sp>
      <p:pic>
        <p:nvPicPr>
          <p:cNvPr id="10" name="Picture 9">
            <a:extLst>
              <a:ext uri="{FF2B5EF4-FFF2-40B4-BE49-F238E27FC236}">
                <a16:creationId xmlns:a16="http://schemas.microsoft.com/office/drawing/2014/main" id="{3332C53C-5DA1-4EF6-2E51-E5D48C0CAA5A}"/>
              </a:ext>
            </a:extLst>
          </p:cNvPr>
          <p:cNvPicPr>
            <a:picLocks noChangeAspect="1"/>
          </p:cNvPicPr>
          <p:nvPr/>
        </p:nvPicPr>
        <p:blipFill>
          <a:blip r:embed="rId4"/>
          <a:stretch>
            <a:fillRect/>
          </a:stretch>
        </p:blipFill>
        <p:spPr>
          <a:xfrm>
            <a:off x="1355030" y="4707222"/>
            <a:ext cx="9520680" cy="1564511"/>
          </a:xfrm>
          <a:prstGeom prst="rect">
            <a:avLst/>
          </a:prstGeom>
        </p:spPr>
      </p:pic>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64BCFA-2830-2B2D-EAEF-E7BAC7494B93}"/>
              </a:ext>
            </a:extLst>
          </p:cNvPr>
          <p:cNvSpPr txBox="1"/>
          <p:nvPr/>
        </p:nvSpPr>
        <p:spPr>
          <a:xfrm>
            <a:off x="968905" y="501848"/>
            <a:ext cx="3419856" cy="5539978"/>
          </a:xfrm>
          <a:prstGeom prst="rect">
            <a:avLst/>
          </a:prstGeom>
          <a:noFill/>
        </p:spPr>
        <p:txBody>
          <a:bodyPr wrap="square" rtlCol="0">
            <a:spAutoFit/>
          </a:bodyPr>
          <a:lstStyle/>
          <a:p>
            <a:pPr algn="just"/>
            <a:r>
              <a:rPr lang="en-US" sz="2400" b="1" dirty="0">
                <a:effectLst/>
              </a:rPr>
              <a:t>Model Development</a:t>
            </a:r>
          </a:p>
          <a:p>
            <a:pPr algn="just"/>
            <a:endParaRPr lang="en-US" sz="2400" b="1" dirty="0">
              <a:effectLst/>
            </a:endParaRPr>
          </a:p>
          <a:p>
            <a:pPr algn="just"/>
            <a:r>
              <a:rPr lang="en-US" dirty="0"/>
              <a:t>In this project, I developed a machine learning model using </a:t>
            </a:r>
            <a:r>
              <a:rPr lang="en-US" b="1" dirty="0" err="1"/>
              <a:t>CatBoost</a:t>
            </a:r>
            <a:r>
              <a:rPr lang="en-US" b="1" dirty="0"/>
              <a:t> Regressor</a:t>
            </a:r>
            <a:r>
              <a:rPr lang="en-US" dirty="0"/>
              <a:t>. After loading and exploring the dataset, I cleaned the data by handling missing values and outliers, then performed data transformation and encoding to prepare the features. The dataset was split into 80% training and 20% testing to evaluate the model's performance. I trained the model using the training set, optimizing hyperparameters like iterations and learning rate, and made predictions on the test set. The model achieved an </a:t>
            </a:r>
            <a:r>
              <a:rPr lang="en-US" b="1" dirty="0"/>
              <a:t>R-squared</a:t>
            </a:r>
            <a:r>
              <a:rPr lang="en-US" dirty="0"/>
              <a:t> of </a:t>
            </a:r>
            <a:r>
              <a:rPr lang="en-US" b="1" dirty="0"/>
              <a:t>0.64,</a:t>
            </a:r>
            <a:r>
              <a:rPr lang="en-US" dirty="0"/>
              <a:t> indicating a decent level of accuracy in predicting real estate prices.</a:t>
            </a:r>
          </a:p>
        </p:txBody>
      </p:sp>
      <p:sp>
        <p:nvSpPr>
          <p:cNvPr id="16" name="TextBox 15">
            <a:extLst>
              <a:ext uri="{FF2B5EF4-FFF2-40B4-BE49-F238E27FC236}">
                <a16:creationId xmlns:a16="http://schemas.microsoft.com/office/drawing/2014/main" id="{741A5DE5-5830-B6EF-234A-67BDEE6BC354}"/>
              </a:ext>
            </a:extLst>
          </p:cNvPr>
          <p:cNvSpPr txBox="1"/>
          <p:nvPr/>
        </p:nvSpPr>
        <p:spPr>
          <a:xfrm>
            <a:off x="6286499" y="437998"/>
            <a:ext cx="4097926" cy="5401479"/>
          </a:xfrm>
          <a:prstGeom prst="rect">
            <a:avLst/>
          </a:prstGeom>
          <a:noFill/>
        </p:spPr>
        <p:txBody>
          <a:bodyPr wrap="square" rtlCol="0">
            <a:spAutoFit/>
          </a:bodyPr>
          <a:lstStyle/>
          <a:p>
            <a:r>
              <a:rPr lang="en-US" sz="2400" b="1" dirty="0"/>
              <a:t>Performance Metrics </a:t>
            </a:r>
          </a:p>
          <a:p>
            <a:endParaRPr lang="en-US" sz="1100" dirty="0"/>
          </a:p>
          <a:p>
            <a:endParaRPr lang="en-US" b="0" i="0" dirty="0">
              <a:effectLst/>
            </a:endParaRPr>
          </a:p>
          <a:p>
            <a:r>
              <a:rPr lang="en-US" b="0" i="0" dirty="0">
                <a:effectLst/>
              </a:rPr>
              <a:t>Mean Absolute Error (MAE): 131489.37</a:t>
            </a:r>
          </a:p>
          <a:p>
            <a:r>
              <a:rPr lang="en-US" b="0" i="0" dirty="0">
                <a:effectLst/>
              </a:rPr>
              <a:t>Mean Squared Error (MSE):235536872546.40 </a:t>
            </a:r>
          </a:p>
          <a:p>
            <a:r>
              <a:rPr lang="en-US" b="0" i="0" dirty="0">
                <a:effectLst/>
              </a:rPr>
              <a:t>R-squared (R²): 0.6432</a:t>
            </a:r>
          </a:p>
          <a:p>
            <a:endParaRPr lang="en-US" sz="1100" dirty="0">
              <a:latin typeface="Consolas" panose="020B0609020204030204" pitchFamily="49" charset="0"/>
            </a:endParaRPr>
          </a:p>
          <a:p>
            <a:endParaRPr lang="en-US" sz="1100" dirty="0">
              <a:latin typeface="Consolas" panose="020B0609020204030204" pitchFamily="49" charset="0"/>
            </a:endParaRPr>
          </a:p>
          <a:p>
            <a:pPr algn="just"/>
            <a:r>
              <a:rPr lang="en-US" dirty="0"/>
              <a:t>The model's performance metrics indicate that, on average, the predictions are off by </a:t>
            </a:r>
            <a:r>
              <a:rPr lang="en-US" b="1" dirty="0"/>
              <a:t>131,489</a:t>
            </a:r>
            <a:r>
              <a:rPr lang="en-US" dirty="0"/>
              <a:t> units (MAE), which is a significant error given the context of the data. The </a:t>
            </a:r>
            <a:r>
              <a:rPr lang="en-US" b="1" dirty="0"/>
              <a:t>Mean Squared Error (MSE)</a:t>
            </a:r>
            <a:r>
              <a:rPr lang="en-US" dirty="0"/>
              <a:t> is very high at </a:t>
            </a:r>
            <a:r>
              <a:rPr lang="en-US" b="1" dirty="0"/>
              <a:t>235.5 billion</a:t>
            </a:r>
            <a:r>
              <a:rPr lang="en-US" dirty="0"/>
              <a:t>, suggesting that the model makes some large prediction errors, as MSE penalizes larger errors more heavily. The </a:t>
            </a:r>
            <a:r>
              <a:rPr lang="en-US" b="1" dirty="0"/>
              <a:t>R-squared (R²)</a:t>
            </a:r>
            <a:r>
              <a:rPr lang="en-US" dirty="0"/>
              <a:t> value of </a:t>
            </a:r>
            <a:r>
              <a:rPr lang="en-US" b="1" dirty="0"/>
              <a:t>0.6432</a:t>
            </a:r>
            <a:r>
              <a:rPr lang="en-US" dirty="0"/>
              <a:t> means that the model explains about </a:t>
            </a:r>
            <a:r>
              <a:rPr lang="en-US" b="1" dirty="0"/>
              <a:t>64%</a:t>
            </a:r>
            <a:r>
              <a:rPr lang="en-US" dirty="0"/>
              <a:t> of the variability in the target variable, which indicates a moderate level of accuracy but also shows room for improvement.</a:t>
            </a:r>
            <a:endParaRPr lang="en-US" sz="1100" dirty="0">
              <a:latin typeface="Consolas" panose="020B0609020204030204" pitchFamily="49" charset="0"/>
            </a:endParaRPr>
          </a:p>
        </p:txBody>
      </p:sp>
    </p:spTree>
    <p:extLst>
      <p:ext uri="{BB962C8B-B14F-4D97-AF65-F5344CB8AC3E}">
        <p14:creationId xmlns:p14="http://schemas.microsoft.com/office/powerpoint/2010/main" val="42420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pic>
        <p:nvPicPr>
          <p:cNvPr id="8" name="Picture 7">
            <a:extLst>
              <a:ext uri="{FF2B5EF4-FFF2-40B4-BE49-F238E27FC236}">
                <a16:creationId xmlns:a16="http://schemas.microsoft.com/office/drawing/2014/main" id="{95390DCA-2E5B-2C9F-0B92-A582E7057F31}"/>
              </a:ext>
            </a:extLst>
          </p:cNvPr>
          <p:cNvPicPr>
            <a:picLocks noChangeAspect="1"/>
          </p:cNvPicPr>
          <p:nvPr/>
        </p:nvPicPr>
        <p:blipFill>
          <a:blip r:embed="rId3"/>
          <a:stretch>
            <a:fillRect/>
          </a:stretch>
        </p:blipFill>
        <p:spPr>
          <a:xfrm>
            <a:off x="6096000" y="449261"/>
            <a:ext cx="5094316" cy="4117076"/>
          </a:xfrm>
          <a:prstGeom prst="rect">
            <a:avLst/>
          </a:prstGeom>
        </p:spPr>
      </p:pic>
      <p:pic>
        <p:nvPicPr>
          <p:cNvPr id="2" name="Picture 1">
            <a:extLst>
              <a:ext uri="{FF2B5EF4-FFF2-40B4-BE49-F238E27FC236}">
                <a16:creationId xmlns:a16="http://schemas.microsoft.com/office/drawing/2014/main" id="{FB03BD0B-4ABB-4FA6-3531-067AC2A5E127}"/>
              </a:ext>
            </a:extLst>
          </p:cNvPr>
          <p:cNvPicPr>
            <a:picLocks noChangeAspect="1"/>
          </p:cNvPicPr>
          <p:nvPr/>
        </p:nvPicPr>
        <p:blipFill>
          <a:blip r:embed="rId4"/>
          <a:stretch>
            <a:fillRect/>
          </a:stretch>
        </p:blipFill>
        <p:spPr>
          <a:xfrm>
            <a:off x="6040603" y="4482649"/>
            <a:ext cx="6151397" cy="1408283"/>
          </a:xfrm>
          <a:prstGeom prst="rect">
            <a:avLst/>
          </a:prstGeom>
        </p:spPr>
      </p:pic>
      <p:pic>
        <p:nvPicPr>
          <p:cNvPr id="4" name="Picture 3">
            <a:extLst>
              <a:ext uri="{FF2B5EF4-FFF2-40B4-BE49-F238E27FC236}">
                <a16:creationId xmlns:a16="http://schemas.microsoft.com/office/drawing/2014/main" id="{F49DEC60-C611-C30F-206B-961271ACFE37}"/>
              </a:ext>
            </a:extLst>
          </p:cNvPr>
          <p:cNvPicPr>
            <a:picLocks noChangeAspect="1"/>
          </p:cNvPicPr>
          <p:nvPr/>
        </p:nvPicPr>
        <p:blipFill>
          <a:blip r:embed="rId5"/>
          <a:stretch>
            <a:fillRect/>
          </a:stretch>
        </p:blipFill>
        <p:spPr>
          <a:xfrm>
            <a:off x="377019" y="499975"/>
            <a:ext cx="5304186" cy="4015649"/>
          </a:xfrm>
          <a:prstGeom prst="rect">
            <a:avLst/>
          </a:prstGeom>
        </p:spPr>
      </p:pic>
      <p:sp>
        <p:nvSpPr>
          <p:cNvPr id="6" name="TextBox 5">
            <a:extLst>
              <a:ext uri="{FF2B5EF4-FFF2-40B4-BE49-F238E27FC236}">
                <a16:creationId xmlns:a16="http://schemas.microsoft.com/office/drawing/2014/main" id="{948AC328-FFAC-E4E4-62CF-A7EA8D586A03}"/>
              </a:ext>
            </a:extLst>
          </p:cNvPr>
          <p:cNvSpPr txBox="1"/>
          <p:nvPr/>
        </p:nvSpPr>
        <p:spPr>
          <a:xfrm>
            <a:off x="336204" y="4687468"/>
            <a:ext cx="5385816" cy="1107996"/>
          </a:xfrm>
          <a:prstGeom prst="rect">
            <a:avLst/>
          </a:prstGeom>
          <a:noFill/>
        </p:spPr>
        <p:txBody>
          <a:bodyPr wrap="square" rtlCol="0">
            <a:spAutoFit/>
          </a:bodyPr>
          <a:lstStyle/>
          <a:p>
            <a:pPr algn="just"/>
            <a:r>
              <a:rPr lang="en-US" sz="1100" dirty="0"/>
              <a:t>This scatter plot compares the actual and predicted values from the model, filtered to include only data points where both are less than </a:t>
            </a:r>
            <a:r>
              <a:rPr lang="en-US" sz="1100" b="1" dirty="0"/>
              <a:t>500,000</a:t>
            </a:r>
            <a:r>
              <a:rPr lang="en-US" sz="1100" dirty="0"/>
              <a:t>. The red dashed line represents perfect predictions where actual equals predicted. Most points are close to this line, indicating that the model performs reasonably well in this range, though there is some spread, particularly for higher values, suggesting slight prediction errors as the actual values increase. Overall, the model is fairly accurate for predicting values under 500,000 but shows increasing variability at the higher end.</a:t>
            </a:r>
          </a:p>
        </p:txBody>
      </p:sp>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147638" y="2648943"/>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20EEBA-733A-FF4B-CFCD-9254BAEF4CB0}"/>
              </a:ext>
            </a:extLst>
          </p:cNvPr>
          <p:cNvSpPr txBox="1"/>
          <p:nvPr/>
        </p:nvSpPr>
        <p:spPr>
          <a:xfrm>
            <a:off x="1580710" y="5060330"/>
            <a:ext cx="9173237" cy="14166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i="1" kern="1200" cap="all" baseline="0" dirty="0">
                <a:solidFill>
                  <a:schemeClr val="tx2"/>
                </a:solidFill>
                <a:effectLst/>
                <a:latin typeface="+mj-lt"/>
                <a:ea typeface="+mj-ea"/>
                <a:cs typeface="+mj-cs"/>
              </a:rPr>
              <a:t>Input new data to predict the price using the trained Model </a:t>
            </a:r>
          </a:p>
          <a:p>
            <a:pPr algn="ctr">
              <a:lnSpc>
                <a:spcPct val="90000"/>
              </a:lnSpc>
              <a:spcBef>
                <a:spcPct val="0"/>
              </a:spcBef>
              <a:spcAft>
                <a:spcPts val="600"/>
              </a:spcAft>
            </a:pPr>
            <a:endParaRPr lang="en-US" sz="3100" i="1" kern="1200" cap="all" baseline="0" dirty="0">
              <a:solidFill>
                <a:schemeClr val="tx2"/>
              </a:solidFill>
              <a:latin typeface="+mj-lt"/>
              <a:ea typeface="+mj-ea"/>
              <a:cs typeface="+mj-cs"/>
            </a:endParaRPr>
          </a:p>
        </p:txBody>
      </p:sp>
      <p:cxnSp>
        <p:nvCxnSpPr>
          <p:cNvPr id="35" name="Straight Connector 3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2553D2-F84C-F59D-4E90-C48A9260E495}"/>
              </a:ext>
            </a:extLst>
          </p:cNvPr>
          <p:cNvPicPr>
            <a:picLocks noChangeAspect="1"/>
          </p:cNvPicPr>
          <p:nvPr/>
        </p:nvPicPr>
        <p:blipFill>
          <a:blip r:embed="rId3"/>
          <a:stretch>
            <a:fillRect/>
          </a:stretch>
        </p:blipFill>
        <p:spPr>
          <a:xfrm>
            <a:off x="1494763" y="381000"/>
            <a:ext cx="9497750" cy="1695687"/>
          </a:xfrm>
          <a:prstGeom prst="rect">
            <a:avLst/>
          </a:prstGeom>
        </p:spPr>
      </p:pic>
      <p:pic>
        <p:nvPicPr>
          <p:cNvPr id="16" name="Picture 15">
            <a:extLst>
              <a:ext uri="{FF2B5EF4-FFF2-40B4-BE49-F238E27FC236}">
                <a16:creationId xmlns:a16="http://schemas.microsoft.com/office/drawing/2014/main" id="{E9472ECE-6D8B-A8FA-A6CB-ACF764C7751C}"/>
              </a:ext>
            </a:extLst>
          </p:cNvPr>
          <p:cNvPicPr>
            <a:picLocks noChangeAspect="1"/>
          </p:cNvPicPr>
          <p:nvPr/>
        </p:nvPicPr>
        <p:blipFill>
          <a:blip r:embed="rId4"/>
          <a:stretch>
            <a:fillRect/>
          </a:stretch>
        </p:blipFill>
        <p:spPr>
          <a:xfrm>
            <a:off x="3023759" y="2247735"/>
            <a:ext cx="6144482" cy="2362530"/>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noFill/>
        </p:spPr>
        <p:txBody>
          <a:bodyPr vert="horz" lIns="91440" tIns="45720" rIns="91440" bIns="45720" rtlCol="0" anchor="t">
            <a:normAutofit/>
          </a:bodyPr>
          <a:lstStyle/>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noFill/>
        </p:spPr>
        <p:txBody>
          <a:bodyPr>
            <a:normAutofit/>
          </a:bodyPr>
          <a:lstStyle/>
          <a:p>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1572768" y="566928"/>
            <a:ext cx="9281160" cy="2893100"/>
          </a:xfrm>
          <a:prstGeom prst="rect">
            <a:avLst/>
          </a:prstGeom>
          <a:noFill/>
        </p:spPr>
        <p:txBody>
          <a:bodyPr wrap="square" rtlCol="0">
            <a:spAutoFit/>
          </a:bodyPr>
          <a:lstStyle/>
          <a:p>
            <a:endParaRPr lang="en-US" dirty="0"/>
          </a:p>
          <a:p>
            <a:r>
              <a:rPr lang="en-US" sz="1400" b="1" dirty="0"/>
              <a:t>If given more time we want to:</a:t>
            </a:r>
          </a:p>
          <a:p>
            <a:endParaRPr lang="en-US" b="1" dirty="0"/>
          </a:p>
          <a:p>
            <a:pPr>
              <a:buFont typeface="+mj-lt"/>
              <a:buAutoNum type="arabicPeriod"/>
            </a:pPr>
            <a:r>
              <a:rPr lang="en-US" sz="1200" b="1" dirty="0"/>
              <a:t>Input New Data</a:t>
            </a:r>
            <a:r>
              <a:rPr lang="en-US" sz="1200" dirty="0"/>
              <a:t>: We will create a new listing for each property, data such as the number of bedrooms, bathrooms, lot size, house size, location (city, state, zip code), and previous sale date are available.</a:t>
            </a:r>
          </a:p>
          <a:p>
            <a:pPr>
              <a:buFont typeface="+mj-lt"/>
              <a:buAutoNum type="arabicPeriod"/>
            </a:pPr>
            <a:endParaRPr lang="en-US" sz="1200" dirty="0"/>
          </a:p>
          <a:p>
            <a:pPr>
              <a:buFont typeface="+mj-lt"/>
              <a:buAutoNum type="arabicPeriod"/>
            </a:pPr>
            <a:r>
              <a:rPr lang="en-US" sz="1200" b="1" dirty="0"/>
              <a:t>Apply Preprocessing</a:t>
            </a:r>
            <a:r>
              <a:rPr lang="en-US" sz="1200" dirty="0"/>
              <a:t>: Preprocess the new data as what we did with the training data, ensuring that categorical variables are encoded, and numerical features are scaled properly.</a:t>
            </a:r>
          </a:p>
          <a:p>
            <a:pPr>
              <a:buFont typeface="+mj-lt"/>
              <a:buAutoNum type="arabicPeriod"/>
            </a:pPr>
            <a:endParaRPr lang="en-US" sz="1200" dirty="0"/>
          </a:p>
          <a:p>
            <a:pPr>
              <a:buFont typeface="+mj-lt"/>
              <a:buAutoNum type="arabicPeriod"/>
            </a:pPr>
            <a:r>
              <a:rPr lang="en-US" sz="1200" b="1" dirty="0"/>
              <a:t>Predict House Prices</a:t>
            </a:r>
            <a:r>
              <a:rPr lang="en-US" sz="1200" dirty="0"/>
              <a:t>: Using the final, best-performing model, we will predict the expected market price (price per square foot or total price) for each property based on the input features.</a:t>
            </a:r>
          </a:p>
          <a:p>
            <a:pPr>
              <a:buFont typeface="+mj-lt"/>
              <a:buAutoNum type="arabicPeriod"/>
            </a:pPr>
            <a:endParaRPr lang="en-US" sz="1200" dirty="0"/>
          </a:p>
          <a:p>
            <a:pPr>
              <a:buFont typeface="+mj-lt"/>
              <a:buAutoNum type="arabicPeriod"/>
            </a:pPr>
            <a:r>
              <a:rPr lang="en-US" sz="1200" b="1" dirty="0"/>
              <a:t>Comparison with Listed Prices</a:t>
            </a:r>
            <a:r>
              <a:rPr lang="en-US" sz="1200" dirty="0"/>
              <a:t>: Once we have the predicted prices, will compare them with the actual listing prices of the properties. If the predicted price is significantly higher than the listing price, that property could be underpriced and a good investment opportunity.</a:t>
            </a:r>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2681</TotalTime>
  <Words>1220</Words>
  <Application>Microsoft Office PowerPoint</Application>
  <PresentationFormat>Widescreen</PresentationFormat>
  <Paragraphs>111</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10</cp:revision>
  <dcterms:created xsi:type="dcterms:W3CDTF">2024-08-31T22:39:02Z</dcterms:created>
  <dcterms:modified xsi:type="dcterms:W3CDTF">2024-09-10T01:12:43Z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